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2" r:id="rId3"/>
    <p:sldId id="259" r:id="rId4"/>
    <p:sldId id="276" r:id="rId5"/>
    <p:sldId id="261" r:id="rId6"/>
    <p:sldId id="282" r:id="rId7"/>
    <p:sldId id="284" r:id="rId8"/>
    <p:sldId id="285" r:id="rId9"/>
    <p:sldId id="264" r:id="rId10"/>
    <p:sldId id="266" r:id="rId11"/>
    <p:sldId id="290" r:id="rId12"/>
    <p:sldId id="289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5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819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196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7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8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9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0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1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F533A82-754E-45D0-B38F-E1D1BE7368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452F05-B898-413D-A125-D1D3624F52E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3419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507730-D91F-448C-9A29-A03CE320CF6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69908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53D19FB-0243-4BEB-A9C7-B07DBEEC334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6074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FED2E90-26C4-433F-87B4-EC5241E1F6C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9950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D5AD1A-666B-4194-B774-CBD9B55812B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3665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21734F-E5ED-4B83-8012-4B7C71D64BA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2654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5E967B-7053-44B8-A517-A1A29B93070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0685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63595D-7DF2-4217-AE88-B7C314E119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0265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BE2DFA-B967-456A-ADD6-8A292421821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4419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369AD8-C546-4402-9E7D-99DB25FE484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9421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91D351-0CFD-40EC-8F09-1D9FEE1C4B2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244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5C1DFCC-B3B0-49E4-BC14-EBFD51D0A8B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0258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FC1CBCAF-B968-4DD8-879A-F8A44368C159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717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7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Free Will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Determinism vs Free Will</a:t>
            </a: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err="1"/>
              <a:t>Compatibilism</a:t>
            </a:r>
            <a:endParaRPr lang="en-NZ" dirty="0"/>
          </a:p>
          <a:p>
            <a:pPr lvl="1"/>
            <a:r>
              <a:rPr lang="en-NZ" dirty="0"/>
              <a:t>Why think P2 is true?</a:t>
            </a:r>
          </a:p>
          <a:p>
            <a:pPr>
              <a:buFont typeface="Wingdings" pitchFamily="2" charset="2"/>
              <a:buNone/>
            </a:pPr>
            <a:endParaRPr lang="en-AU" sz="2800" dirty="0"/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P3</a:t>
            </a:r>
            <a:r>
              <a:rPr lang="en-AU" sz="2800" baseline="-25000" dirty="0" smtClean="0"/>
              <a:t>2</a:t>
            </a:r>
            <a:r>
              <a:rPr lang="en-AU" sz="2800" dirty="0"/>
              <a:t>	 </a:t>
            </a:r>
            <a:r>
              <a:rPr lang="en-AU" sz="2800" dirty="0" smtClean="0"/>
              <a:t>If </a:t>
            </a:r>
            <a:r>
              <a:rPr lang="en-AU" sz="2800" dirty="0"/>
              <a:t>we have FW then </a:t>
            </a:r>
            <a:r>
              <a:rPr lang="en-AU" sz="2800" b="1" dirty="0">
                <a:solidFill>
                  <a:srgbClr val="FFC000"/>
                </a:solidFill>
              </a:rPr>
              <a:t>if we choose otherwise we 	 </a:t>
            </a:r>
            <a:r>
              <a:rPr lang="en-AU" sz="2800" b="1" dirty="0" smtClean="0">
                <a:solidFill>
                  <a:srgbClr val="FFC000"/>
                </a:solidFill>
              </a:rPr>
              <a:t>will </a:t>
            </a:r>
            <a:r>
              <a:rPr lang="en-AU" sz="2800" b="1" dirty="0">
                <a:solidFill>
                  <a:srgbClr val="FFC000"/>
                </a:solidFill>
              </a:rPr>
              <a:t>do otherwise</a:t>
            </a:r>
            <a:r>
              <a:rPr lang="en-US" sz="2800" dirty="0"/>
              <a:t> 			</a:t>
            </a:r>
            <a:r>
              <a:rPr lang="en-US" sz="2400" dirty="0"/>
              <a:t>	</a:t>
            </a:r>
            <a:endParaRPr lang="en-AU" sz="2000" dirty="0"/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P4</a:t>
            </a:r>
            <a:r>
              <a:rPr lang="en-AU" sz="2800" baseline="-25000" dirty="0" smtClean="0"/>
              <a:t>2</a:t>
            </a:r>
            <a:r>
              <a:rPr lang="en-AU" sz="2800" dirty="0"/>
              <a:t>     </a:t>
            </a:r>
            <a:r>
              <a:rPr lang="en-AU" sz="2800" dirty="0" smtClean="0"/>
              <a:t> If </a:t>
            </a:r>
            <a:r>
              <a:rPr lang="en-AU" sz="2800" dirty="0"/>
              <a:t>determinism is true then </a:t>
            </a:r>
            <a:r>
              <a:rPr lang="en-AU" sz="2800" b="1" dirty="0">
                <a:solidFill>
                  <a:srgbClr val="FFC000"/>
                </a:solidFill>
              </a:rPr>
              <a:t>if we choose </a:t>
            </a:r>
            <a:r>
              <a:rPr lang="en-AU" sz="2800" b="1" dirty="0" smtClean="0">
                <a:solidFill>
                  <a:srgbClr val="FFC000"/>
                </a:solidFill>
              </a:rPr>
              <a:t>		 otherwise we </a:t>
            </a:r>
            <a:r>
              <a:rPr lang="en-AU" sz="2800" b="1" dirty="0">
                <a:solidFill>
                  <a:srgbClr val="FFC000"/>
                </a:solidFill>
              </a:rPr>
              <a:t>will not do otherwise</a:t>
            </a:r>
            <a:r>
              <a:rPr lang="en-US" sz="2800" dirty="0"/>
              <a:t> 		</a:t>
            </a:r>
            <a:r>
              <a:rPr lang="en-US" sz="2400" dirty="0"/>
              <a:t>	</a:t>
            </a:r>
            <a:r>
              <a:rPr lang="en-US" sz="2400" dirty="0" smtClean="0"/>
              <a:t> </a:t>
            </a:r>
            <a:r>
              <a:rPr lang="en-AU" sz="2800" dirty="0" smtClean="0"/>
              <a:t>-----------------------------------------------------</a:t>
            </a:r>
            <a:endParaRPr lang="en-AU" sz="2800" dirty="0"/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C2</a:t>
            </a:r>
            <a:r>
              <a:rPr lang="en-AU" sz="2800" baseline="-25000" dirty="0" smtClean="0"/>
              <a:t>2</a:t>
            </a:r>
            <a:r>
              <a:rPr lang="en-AU" sz="2800" dirty="0"/>
              <a:t>     </a:t>
            </a:r>
            <a:r>
              <a:rPr lang="en-AU" sz="2800" dirty="0" smtClean="0"/>
              <a:t>If </a:t>
            </a:r>
            <a:r>
              <a:rPr lang="en-AU" sz="2800" dirty="0"/>
              <a:t>determinism is true then we don’t have FW.</a:t>
            </a:r>
            <a:endParaRPr lang="en-N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Determinism vs Free Will</a:t>
            </a: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err="1"/>
              <a:t>Compatibilism</a:t>
            </a:r>
            <a:endParaRPr lang="en-NZ" dirty="0"/>
          </a:p>
          <a:p>
            <a:pPr lvl="1"/>
            <a:r>
              <a:rPr lang="en-NZ" dirty="0"/>
              <a:t>Why think P2 is true?</a:t>
            </a:r>
          </a:p>
          <a:p>
            <a:pPr>
              <a:buFont typeface="Wingdings" pitchFamily="2" charset="2"/>
              <a:buNone/>
            </a:pPr>
            <a:endParaRPr lang="en-AU" sz="2800" dirty="0"/>
          </a:p>
          <a:p>
            <a:pPr>
              <a:buNone/>
            </a:pPr>
            <a:r>
              <a:rPr lang="en-AU" sz="2800" dirty="0" smtClean="0"/>
              <a:t>P3</a:t>
            </a:r>
            <a:r>
              <a:rPr lang="en-AU" sz="2800" baseline="-25000" dirty="0" smtClean="0"/>
              <a:t>2</a:t>
            </a:r>
            <a:r>
              <a:rPr lang="en-AU" sz="2800" dirty="0"/>
              <a:t>	 </a:t>
            </a:r>
            <a:r>
              <a:rPr lang="en-AU" sz="2800" dirty="0" smtClean="0"/>
              <a:t>If </a:t>
            </a:r>
            <a:r>
              <a:rPr lang="en-AU" sz="2800" dirty="0"/>
              <a:t>we have FW then </a:t>
            </a:r>
            <a:r>
              <a:rPr lang="en-AU" sz="2800" b="1" dirty="0">
                <a:solidFill>
                  <a:srgbClr val="FFC000"/>
                </a:solidFill>
              </a:rPr>
              <a:t>if we choose otherwise we 	 </a:t>
            </a:r>
            <a:r>
              <a:rPr lang="en-AU" sz="2800" b="1" dirty="0" smtClean="0">
                <a:solidFill>
                  <a:srgbClr val="FFC000"/>
                </a:solidFill>
              </a:rPr>
              <a:t>will </a:t>
            </a:r>
            <a:r>
              <a:rPr lang="en-AU" sz="2800" b="1" dirty="0">
                <a:solidFill>
                  <a:srgbClr val="FFC000"/>
                </a:solidFill>
              </a:rPr>
              <a:t>do otherwise</a:t>
            </a:r>
            <a:r>
              <a:rPr lang="en-US" sz="2800" dirty="0"/>
              <a:t> 				</a:t>
            </a:r>
            <a:r>
              <a:rPr lang="en-US" sz="2800" dirty="0" smtClean="0"/>
              <a:t> </a:t>
            </a:r>
            <a:r>
              <a:rPr lang="en-US" sz="2800" b="1" dirty="0" smtClean="0"/>
              <a:t>TRUE</a:t>
            </a:r>
            <a:endParaRPr lang="en-AU" sz="2400" dirty="0"/>
          </a:p>
          <a:p>
            <a:pPr>
              <a:buNone/>
            </a:pPr>
            <a:r>
              <a:rPr lang="en-AU" sz="2800" dirty="0" smtClean="0"/>
              <a:t>P4</a:t>
            </a:r>
            <a:r>
              <a:rPr lang="en-AU" sz="2800" baseline="-25000" dirty="0" smtClean="0"/>
              <a:t>2</a:t>
            </a:r>
            <a:r>
              <a:rPr lang="en-AU" sz="2800" dirty="0"/>
              <a:t>     </a:t>
            </a:r>
            <a:r>
              <a:rPr lang="en-AU" sz="2800" dirty="0" smtClean="0"/>
              <a:t> If </a:t>
            </a:r>
            <a:r>
              <a:rPr lang="en-AU" sz="2800" dirty="0"/>
              <a:t>determinism is true then </a:t>
            </a:r>
            <a:r>
              <a:rPr lang="en-AU" sz="2800" b="1" dirty="0">
                <a:solidFill>
                  <a:srgbClr val="FFC000"/>
                </a:solidFill>
              </a:rPr>
              <a:t>if we choose </a:t>
            </a:r>
            <a:r>
              <a:rPr lang="en-AU" sz="2800" b="1" dirty="0" smtClean="0">
                <a:solidFill>
                  <a:srgbClr val="FFC000"/>
                </a:solidFill>
              </a:rPr>
              <a:t>		 otherwise we </a:t>
            </a:r>
            <a:r>
              <a:rPr lang="en-AU" sz="2800" b="1" dirty="0">
                <a:solidFill>
                  <a:srgbClr val="FFC000"/>
                </a:solidFill>
              </a:rPr>
              <a:t>will not do otherwise</a:t>
            </a:r>
            <a:r>
              <a:rPr lang="en-US" sz="2800" dirty="0"/>
              <a:t> 	</a:t>
            </a:r>
            <a:r>
              <a:rPr lang="en-US" sz="2800" dirty="0" smtClean="0"/>
              <a:t> </a:t>
            </a:r>
            <a:r>
              <a:rPr lang="en-US" sz="2800" b="1" dirty="0" smtClean="0"/>
              <a:t>FALSE </a:t>
            </a:r>
            <a:r>
              <a:rPr lang="en-US" sz="2800" dirty="0"/>
              <a:t>	</a:t>
            </a:r>
            <a:r>
              <a:rPr lang="en-US" sz="2400" dirty="0" smtClean="0"/>
              <a:t> </a:t>
            </a:r>
            <a:r>
              <a:rPr lang="en-AU" sz="2800" dirty="0" smtClean="0"/>
              <a:t>-----------------------------------------------------</a:t>
            </a:r>
            <a:endParaRPr lang="en-AU" sz="2800" dirty="0"/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C2</a:t>
            </a:r>
            <a:r>
              <a:rPr lang="en-AU" sz="2800" baseline="-25000" dirty="0" smtClean="0"/>
              <a:t>2</a:t>
            </a:r>
            <a:r>
              <a:rPr lang="en-AU" sz="2800" dirty="0"/>
              <a:t>     </a:t>
            </a:r>
            <a:r>
              <a:rPr lang="en-AU" sz="2800" dirty="0" smtClean="0"/>
              <a:t>If </a:t>
            </a:r>
            <a:r>
              <a:rPr lang="en-AU" sz="2800" dirty="0"/>
              <a:t>determinism is true then we don’t have FW.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21720622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Battle_at_s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4" descr="michelangelotemptfall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9"/>
          <a:stretch>
            <a:fillRect/>
          </a:stretch>
        </p:blipFill>
        <p:spPr>
          <a:xfrm>
            <a:off x="0" y="1258888"/>
            <a:ext cx="9144000" cy="55991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Other Objections to Free Will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4525963"/>
          </a:xfrm>
        </p:spPr>
        <p:txBody>
          <a:bodyPr/>
          <a:lstStyle/>
          <a:p>
            <a:r>
              <a:rPr lang="en-NZ" dirty="0"/>
              <a:t>Statements about the future are true or false</a:t>
            </a:r>
          </a:p>
          <a:p>
            <a:pPr>
              <a:buFont typeface="Wingdings" pitchFamily="2" charset="2"/>
              <a:buNone/>
            </a:pPr>
            <a:r>
              <a:rPr lang="en-NZ" dirty="0"/>
              <a:t>		</a:t>
            </a:r>
            <a:r>
              <a:rPr lang="en-NZ" i="1" dirty="0"/>
              <a:t>There will be a sea-battle tomorrow</a:t>
            </a:r>
          </a:p>
          <a:p>
            <a:r>
              <a:rPr lang="en-NZ" dirty="0"/>
              <a:t>Predictability</a:t>
            </a:r>
          </a:p>
          <a:p>
            <a:pPr lvl="1"/>
            <a:r>
              <a:rPr lang="en-NZ" dirty="0"/>
              <a:t>God knows our future – we have no FW</a:t>
            </a:r>
          </a:p>
          <a:p>
            <a:pPr lvl="1"/>
            <a:r>
              <a:rPr lang="en-NZ" dirty="0"/>
              <a:t>Even we can predict what other people will do</a:t>
            </a:r>
          </a:p>
          <a:p>
            <a:pPr lvl="1"/>
            <a:endParaRPr lang="en-NZ" dirty="0"/>
          </a:p>
          <a:p>
            <a:pPr lvl="1"/>
            <a:endParaRPr lang="en-NZ" dirty="0"/>
          </a:p>
          <a:p>
            <a:pPr>
              <a:buFont typeface="Wingdings" pitchFamily="2" charset="2"/>
              <a:buNone/>
            </a:pP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What is Free Will?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I could have done other than I actually did.</a:t>
            </a:r>
          </a:p>
          <a:p>
            <a:r>
              <a:rPr lang="en-NZ" dirty="0"/>
              <a:t>There may be good reasons for our actions, but they’re not undeniable</a:t>
            </a:r>
          </a:p>
          <a:p>
            <a:r>
              <a:rPr lang="en-NZ" dirty="0"/>
              <a:t>Free Will is required for Moral Judgements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billiardball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8"/>
          <a:stretch>
            <a:fillRect/>
          </a:stretch>
        </p:blipFill>
        <p:spPr>
          <a:xfrm>
            <a:off x="20638" y="1374775"/>
            <a:ext cx="9172575" cy="5511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Determinism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39888"/>
            <a:ext cx="8291513" cy="4525962"/>
          </a:xfrm>
        </p:spPr>
        <p:txBody>
          <a:bodyPr/>
          <a:lstStyle/>
          <a:p>
            <a:r>
              <a:rPr lang="en-NZ" dirty="0"/>
              <a:t>What happens at time </a:t>
            </a:r>
            <a:r>
              <a:rPr lang="en-NZ" i="1" dirty="0"/>
              <a:t>t</a:t>
            </a:r>
            <a:r>
              <a:rPr lang="en-NZ" dirty="0"/>
              <a:t> is completely determined by the state of the world at time </a:t>
            </a:r>
            <a:r>
              <a:rPr lang="en-NZ" i="1" dirty="0"/>
              <a:t>t-1</a:t>
            </a:r>
            <a:endParaRPr lang="en-N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Determinism vs Free Will</a:t>
            </a: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Human beings should also be deterministic</a:t>
            </a:r>
          </a:p>
          <a:p>
            <a:pPr>
              <a:buFont typeface="Wingdings" pitchFamily="2" charset="2"/>
              <a:buNone/>
            </a:pPr>
            <a:endParaRPr lang="en-AU" sz="2800" dirty="0"/>
          </a:p>
          <a:p>
            <a:pPr>
              <a:buFont typeface="Wingdings" pitchFamily="2" charset="2"/>
              <a:buNone/>
            </a:pPr>
            <a:r>
              <a:rPr lang="en-AU" sz="2800" dirty="0"/>
              <a:t>P1.     Our choices are the product of deterministic laws 	and initial conditions.</a:t>
            </a:r>
          </a:p>
          <a:p>
            <a:pPr>
              <a:buFont typeface="Wingdings" pitchFamily="2" charset="2"/>
              <a:buNone/>
            </a:pPr>
            <a:r>
              <a:rPr lang="en-AU" sz="2800" dirty="0"/>
              <a:t>P2.     If our choices are the product of 	deterministic laws 	and initial conditions then we don’t have Free Will.</a:t>
            </a:r>
          </a:p>
          <a:p>
            <a:pPr>
              <a:buFont typeface="Wingdings" pitchFamily="2" charset="2"/>
              <a:buNone/>
            </a:pPr>
            <a:r>
              <a:rPr lang="en-AU" sz="2800" dirty="0"/>
              <a:t>		-------------------------------------------------------</a:t>
            </a:r>
          </a:p>
          <a:p>
            <a:pPr>
              <a:buFont typeface="Wingdings" pitchFamily="2" charset="2"/>
              <a:buNone/>
            </a:pPr>
            <a:r>
              <a:rPr lang="en-AU" sz="2800" dirty="0"/>
              <a:t>C.       We don’t have Free Will.</a:t>
            </a:r>
            <a:endParaRPr lang="en-N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Determinism vs Free Will</a:t>
            </a:r>
            <a:endParaRPr lang="en-US"/>
          </a:p>
        </p:txBody>
      </p:sp>
      <p:graphicFrame>
        <p:nvGraphicFramePr>
          <p:cNvPr id="16435" name="Group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764187"/>
              </p:ext>
            </p:extLst>
          </p:nvPr>
        </p:nvGraphicFramePr>
        <p:xfrm>
          <a:off x="457200" y="1600200"/>
          <a:ext cx="8229600" cy="4656582"/>
        </p:xfrm>
        <a:graphic>
          <a:graphicData uri="http://schemas.openxmlformats.org/drawingml/2006/table">
            <a:tbl>
              <a:tblPr/>
              <a:tblGrid>
                <a:gridCol w="2243138"/>
                <a:gridCol w="1871662"/>
                <a:gridCol w="2057400"/>
                <a:gridCol w="2057400"/>
              </a:tblGrid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Position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Choices are Determined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If Choices are Determined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then no Free Will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No Free Will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Hard Determinism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Soft Determinism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Webdings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Compatibilism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N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Liberalism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" name="Rectangle 39"/>
          <p:cNvSpPr/>
          <p:nvPr/>
        </p:nvSpPr>
        <p:spPr>
          <a:xfrm>
            <a:off x="3308977" y="2636912"/>
            <a:ext cx="686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N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ngdings" pitchFamily="2" charset="2"/>
              </a:rPr>
              <a:t>ü</a:t>
            </a:r>
            <a:endParaRPr lang="en-US" sz="3600" dirty="0"/>
          </a:p>
        </p:txBody>
      </p:sp>
      <p:sp>
        <p:nvSpPr>
          <p:cNvPr id="42" name="Rectangle 41"/>
          <p:cNvSpPr/>
          <p:nvPr/>
        </p:nvSpPr>
        <p:spPr>
          <a:xfrm>
            <a:off x="5220072" y="2636912"/>
            <a:ext cx="686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N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ngdings" pitchFamily="2" charset="2"/>
              </a:rPr>
              <a:t>ü</a:t>
            </a:r>
            <a:endParaRPr lang="en-US" sz="3600" dirty="0"/>
          </a:p>
        </p:txBody>
      </p:sp>
      <p:sp>
        <p:nvSpPr>
          <p:cNvPr id="43" name="Rectangle 42"/>
          <p:cNvSpPr/>
          <p:nvPr/>
        </p:nvSpPr>
        <p:spPr>
          <a:xfrm>
            <a:off x="7413433" y="2636912"/>
            <a:ext cx="686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N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ngdings" pitchFamily="2" charset="2"/>
              </a:rPr>
              <a:t>ü</a:t>
            </a:r>
            <a:endParaRPr lang="en-US" sz="3600" dirty="0"/>
          </a:p>
        </p:txBody>
      </p:sp>
      <p:sp>
        <p:nvSpPr>
          <p:cNvPr id="44" name="Rectangle 43"/>
          <p:cNvSpPr/>
          <p:nvPr/>
        </p:nvSpPr>
        <p:spPr>
          <a:xfrm>
            <a:off x="3275856" y="3646765"/>
            <a:ext cx="686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N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ngdings" pitchFamily="2" charset="2"/>
              </a:rPr>
              <a:t>ü</a:t>
            </a:r>
            <a:endParaRPr lang="en-US" sz="3600" dirty="0"/>
          </a:p>
        </p:txBody>
      </p:sp>
      <p:sp>
        <p:nvSpPr>
          <p:cNvPr id="45" name="Rectangle 44"/>
          <p:cNvSpPr/>
          <p:nvPr/>
        </p:nvSpPr>
        <p:spPr>
          <a:xfrm>
            <a:off x="5181185" y="3574757"/>
            <a:ext cx="686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ebdings" pitchFamily="18" charset="2"/>
              </a:rPr>
              <a:t>r</a:t>
            </a:r>
            <a:endParaRPr lang="en-US" sz="3600" dirty="0"/>
          </a:p>
        </p:txBody>
      </p:sp>
      <p:sp>
        <p:nvSpPr>
          <p:cNvPr id="46" name="Rectangle 45"/>
          <p:cNvSpPr/>
          <p:nvPr/>
        </p:nvSpPr>
        <p:spPr>
          <a:xfrm>
            <a:off x="7380312" y="3574757"/>
            <a:ext cx="686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ebdings" pitchFamily="18" charset="2"/>
              </a:rPr>
              <a:t>r</a:t>
            </a:r>
            <a:endParaRPr lang="en-US" sz="3600" dirty="0"/>
          </a:p>
        </p:txBody>
      </p:sp>
      <p:sp>
        <p:nvSpPr>
          <p:cNvPr id="47" name="Rectangle 46"/>
          <p:cNvSpPr/>
          <p:nvPr/>
        </p:nvSpPr>
        <p:spPr>
          <a:xfrm>
            <a:off x="7308304" y="5446965"/>
            <a:ext cx="686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ebdings" pitchFamily="18" charset="2"/>
              </a:rPr>
              <a:t>r</a:t>
            </a:r>
            <a:endParaRPr 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Determinism vs Free Will</a:t>
            </a: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Libertarianism</a:t>
            </a:r>
          </a:p>
          <a:p>
            <a:pPr lvl="1"/>
            <a:r>
              <a:rPr lang="en-NZ" dirty="0"/>
              <a:t>If Free Will and Determinism are incompatible then reject Determinism</a:t>
            </a:r>
          </a:p>
          <a:p>
            <a:pPr lvl="1"/>
            <a:r>
              <a:rPr lang="en-NZ" dirty="0"/>
              <a:t>Are we really free if we are acting at random?</a:t>
            </a:r>
          </a:p>
          <a:p>
            <a:pPr lvl="1"/>
            <a:r>
              <a:rPr lang="en-NZ" dirty="0"/>
              <a:t>Certainly can’t blame a random actor for his acts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Determinism vs Free Will</a:t>
            </a: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err="1"/>
              <a:t>Compatibilism</a:t>
            </a:r>
            <a:endParaRPr lang="en-NZ" dirty="0"/>
          </a:p>
          <a:p>
            <a:pPr lvl="1"/>
            <a:r>
              <a:rPr lang="en-NZ" dirty="0"/>
              <a:t>Free Will and Determinism </a:t>
            </a:r>
            <a:r>
              <a:rPr lang="en-NZ" i="1" dirty="0"/>
              <a:t>could </a:t>
            </a:r>
            <a:r>
              <a:rPr lang="en-NZ" dirty="0"/>
              <a:t>both be true, i.e. </a:t>
            </a:r>
            <a:br>
              <a:rPr lang="en-NZ" dirty="0"/>
            </a:br>
            <a:r>
              <a:rPr lang="en-NZ" dirty="0"/>
              <a:t>P2 is false</a:t>
            </a:r>
          </a:p>
          <a:p>
            <a:pPr lvl="1"/>
            <a:r>
              <a:rPr lang="en-NZ" dirty="0"/>
              <a:t>Take no position on P1</a:t>
            </a:r>
            <a:endParaRPr lang="en-NZ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Determinism vs Free Will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err="1"/>
              <a:t>Compatibilism</a:t>
            </a:r>
            <a:endParaRPr lang="en-NZ" dirty="0"/>
          </a:p>
          <a:p>
            <a:pPr lvl="1"/>
            <a:r>
              <a:rPr lang="en-NZ" dirty="0"/>
              <a:t>Why think P2 is true?</a:t>
            </a:r>
          </a:p>
          <a:p>
            <a:pPr>
              <a:buFont typeface="Wingdings" pitchFamily="2" charset="2"/>
              <a:buNone/>
            </a:pPr>
            <a:endParaRPr lang="en-AU" sz="2800" dirty="0"/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P3</a:t>
            </a:r>
            <a:r>
              <a:rPr lang="en-AU" sz="2800" dirty="0"/>
              <a:t>       If we have FW then X</a:t>
            </a:r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P4</a:t>
            </a:r>
            <a:r>
              <a:rPr lang="en-AU" sz="2800" dirty="0"/>
              <a:t>       If determinism is true then not X</a:t>
            </a:r>
          </a:p>
          <a:p>
            <a:pPr>
              <a:buFont typeface="Wingdings" pitchFamily="2" charset="2"/>
              <a:buNone/>
            </a:pPr>
            <a:r>
              <a:rPr lang="en-AU" sz="2800" dirty="0"/>
              <a:t>	</a:t>
            </a:r>
            <a:r>
              <a:rPr lang="en-AU" sz="2800" dirty="0" smtClean="0"/>
              <a:t>	 -----------------------------------------------------</a:t>
            </a:r>
            <a:endParaRPr lang="en-AU" sz="2800" dirty="0"/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C2</a:t>
            </a:r>
            <a:r>
              <a:rPr lang="en-AU" sz="2800" dirty="0"/>
              <a:t>       If we have FW then determinism is not true, and 	  if determinism is true then we don’t have FW</a:t>
            </a:r>
            <a:endParaRPr lang="en-N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Determinism vs Free Will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err="1"/>
              <a:t>Compatibilism</a:t>
            </a:r>
            <a:endParaRPr lang="en-NZ" dirty="0"/>
          </a:p>
          <a:p>
            <a:pPr lvl="1"/>
            <a:r>
              <a:rPr lang="en-NZ" dirty="0"/>
              <a:t>Why think P2 is true?</a:t>
            </a:r>
          </a:p>
          <a:p>
            <a:pPr>
              <a:buFont typeface="Wingdings" pitchFamily="2" charset="2"/>
              <a:buNone/>
            </a:pPr>
            <a:endParaRPr lang="en-AU" sz="2800" dirty="0"/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P3</a:t>
            </a:r>
            <a:r>
              <a:rPr lang="en-AU" sz="2800" baseline="-25000" dirty="0" smtClean="0"/>
              <a:t>1</a:t>
            </a:r>
            <a:r>
              <a:rPr lang="en-AU" sz="2800" dirty="0"/>
              <a:t>	 </a:t>
            </a:r>
            <a:r>
              <a:rPr lang="en-AU" sz="2800" dirty="0" smtClean="0"/>
              <a:t>If </a:t>
            </a:r>
            <a:r>
              <a:rPr lang="en-AU" sz="2800" dirty="0"/>
              <a:t>we have FW then </a:t>
            </a:r>
            <a:r>
              <a:rPr lang="en-AU" sz="2800" b="1" dirty="0" smtClean="0">
                <a:solidFill>
                  <a:srgbClr val="FFC000"/>
                </a:solidFill>
              </a:rPr>
              <a:t>we can do other than we do</a:t>
            </a:r>
            <a:endParaRPr lang="en-AU" sz="2800" b="1" dirty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P4</a:t>
            </a:r>
            <a:r>
              <a:rPr lang="en-AU" sz="2800" baseline="-25000" dirty="0" smtClean="0"/>
              <a:t>1</a:t>
            </a:r>
            <a:r>
              <a:rPr lang="en-AU" sz="2800" dirty="0"/>
              <a:t>    </a:t>
            </a:r>
            <a:r>
              <a:rPr lang="en-AU" sz="2800" dirty="0" smtClean="0"/>
              <a:t> </a:t>
            </a:r>
            <a:r>
              <a:rPr lang="en-AU" sz="2800" dirty="0"/>
              <a:t> </a:t>
            </a:r>
            <a:r>
              <a:rPr lang="en-AU" sz="2800" dirty="0" smtClean="0"/>
              <a:t>If </a:t>
            </a:r>
            <a:r>
              <a:rPr lang="en-AU" sz="2800" dirty="0"/>
              <a:t>determinism is true then </a:t>
            </a:r>
            <a:r>
              <a:rPr lang="en-AU" sz="2800" b="1" dirty="0">
                <a:solidFill>
                  <a:srgbClr val="FFC000"/>
                </a:solidFill>
              </a:rPr>
              <a:t>we can not do 	  	 </a:t>
            </a:r>
            <a:r>
              <a:rPr lang="en-AU" sz="2800" b="1" dirty="0" smtClean="0">
                <a:solidFill>
                  <a:srgbClr val="FFC000"/>
                </a:solidFill>
              </a:rPr>
              <a:t>other </a:t>
            </a:r>
            <a:r>
              <a:rPr lang="en-AU" sz="2800" b="1" dirty="0">
                <a:solidFill>
                  <a:srgbClr val="FFC000"/>
                </a:solidFill>
              </a:rPr>
              <a:t>than we do</a:t>
            </a:r>
          </a:p>
          <a:p>
            <a:pPr>
              <a:buFont typeface="Wingdings" pitchFamily="2" charset="2"/>
              <a:buNone/>
            </a:pPr>
            <a:r>
              <a:rPr lang="en-AU" sz="2800" dirty="0"/>
              <a:t>		 </a:t>
            </a:r>
            <a:r>
              <a:rPr lang="en-AU" sz="2800" dirty="0" smtClean="0"/>
              <a:t>-----------------------------------------------------</a:t>
            </a:r>
            <a:endParaRPr lang="en-AU" sz="2800" dirty="0"/>
          </a:p>
          <a:p>
            <a:pPr>
              <a:buFont typeface="Wingdings" pitchFamily="2" charset="2"/>
              <a:buNone/>
            </a:pPr>
            <a:r>
              <a:rPr lang="en-AU" sz="2800" dirty="0" smtClean="0"/>
              <a:t>C2</a:t>
            </a:r>
            <a:r>
              <a:rPr lang="en-AU" sz="2800" baseline="-25000" dirty="0" smtClean="0"/>
              <a:t>1</a:t>
            </a:r>
            <a:r>
              <a:rPr lang="en-AU" sz="2800" dirty="0"/>
              <a:t>     </a:t>
            </a:r>
            <a:r>
              <a:rPr lang="en-AU" sz="2800" dirty="0" smtClean="0"/>
              <a:t> If </a:t>
            </a:r>
            <a:r>
              <a:rPr lang="en-AU" sz="2800" dirty="0"/>
              <a:t>determinism is true then we don’t have FW.</a:t>
            </a:r>
            <a:endParaRPr lang="en-N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201</TotalTime>
  <Words>214</Words>
  <Application>Microsoft Office PowerPoint</Application>
  <PresentationFormat>On-screen Show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Stream</vt:lpstr>
      <vt:lpstr>Free Will</vt:lpstr>
      <vt:lpstr>What is Free Will?</vt:lpstr>
      <vt:lpstr>Determinism</vt:lpstr>
      <vt:lpstr>Determinism vs Free Will</vt:lpstr>
      <vt:lpstr>Determinism vs Free Will</vt:lpstr>
      <vt:lpstr>Determinism vs Free Will</vt:lpstr>
      <vt:lpstr>Determinism vs Free Will</vt:lpstr>
      <vt:lpstr>Determinism vs Free Will</vt:lpstr>
      <vt:lpstr>Determinism vs Free Will</vt:lpstr>
      <vt:lpstr>Determinism vs Free Will</vt:lpstr>
      <vt:lpstr>Determinism vs Free Will</vt:lpstr>
      <vt:lpstr>Other Objections to Free Will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19</cp:revision>
  <dcterms:created xsi:type="dcterms:W3CDTF">1601-01-01T00:00:00Z</dcterms:created>
  <dcterms:modified xsi:type="dcterms:W3CDTF">2013-03-26T03:06:46Z</dcterms:modified>
</cp:coreProperties>
</file>